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4" r:id="rId2"/>
    <p:sldId id="316" r:id="rId3"/>
    <p:sldId id="335" r:id="rId4"/>
    <p:sldId id="336" r:id="rId5"/>
    <p:sldId id="337" r:id="rId6"/>
    <p:sldId id="339" r:id="rId7"/>
    <p:sldId id="338" r:id="rId8"/>
    <p:sldId id="340" r:id="rId9"/>
    <p:sldId id="341" r:id="rId10"/>
    <p:sldId id="342" r:id="rId11"/>
    <p:sldId id="34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81D"/>
    <a:srgbClr val="0000A0"/>
    <a:srgbClr val="881C1C"/>
    <a:srgbClr val="EC873F"/>
    <a:srgbClr val="4170C4"/>
    <a:srgbClr val="000087"/>
    <a:srgbClr val="861119"/>
    <a:srgbClr val="661023"/>
    <a:srgbClr val="751128"/>
    <a:srgbClr val="58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25" autoAdjust="0"/>
  </p:normalViewPr>
  <p:slideViewPr>
    <p:cSldViewPr snapToGrid="0" snapToObjects="1">
      <p:cViewPr varScale="1">
        <p:scale>
          <a:sx n="142" d="100"/>
          <a:sy n="142" d="100"/>
        </p:scale>
        <p:origin x="750" y="120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 Pixel Current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Sheet1!$B$1:$B$16</c:f>
              <c:numCache>
                <c:formatCode>General</c:formatCode>
                <c:ptCount val="16"/>
                <c:pt idx="0">
                  <c:v>-35</c:v>
                </c:pt>
                <c:pt idx="1">
                  <c:v>-33</c:v>
                </c:pt>
                <c:pt idx="2">
                  <c:v>-31</c:v>
                </c:pt>
                <c:pt idx="3">
                  <c:v>-29</c:v>
                </c:pt>
                <c:pt idx="4">
                  <c:v>-27</c:v>
                </c:pt>
                <c:pt idx="5">
                  <c:v>-25</c:v>
                </c:pt>
                <c:pt idx="6">
                  <c:v>-23</c:v>
                </c:pt>
                <c:pt idx="7">
                  <c:v>-21</c:v>
                </c:pt>
                <c:pt idx="8">
                  <c:v>-19</c:v>
                </c:pt>
                <c:pt idx="9">
                  <c:v>-17</c:v>
                </c:pt>
                <c:pt idx="10">
                  <c:v>-15</c:v>
                </c:pt>
                <c:pt idx="11">
                  <c:v>-13</c:v>
                </c:pt>
                <c:pt idx="12">
                  <c:v>-11</c:v>
                </c:pt>
                <c:pt idx="13">
                  <c:v>-10</c:v>
                </c:pt>
                <c:pt idx="14">
                  <c:v>-9</c:v>
                </c:pt>
                <c:pt idx="15">
                  <c:v>-8</c:v>
                </c:pt>
              </c:numCache>
            </c:numRef>
          </c:xVal>
          <c:yVal>
            <c:numRef>
              <c:f>Sheet1!$M$1:$M$16</c:f>
              <c:numCache>
                <c:formatCode>General</c:formatCode>
                <c:ptCount val="16"/>
                <c:pt idx="0">
                  <c:v>2.0378571748733498</c:v>
                </c:pt>
                <c:pt idx="1">
                  <c:v>2.6623860001563999</c:v>
                </c:pt>
                <c:pt idx="2">
                  <c:v>3.3732169866561801</c:v>
                </c:pt>
                <c:pt idx="3">
                  <c:v>4.3326798081398001</c:v>
                </c:pt>
                <c:pt idx="4">
                  <c:v>5.61696052551269</c:v>
                </c:pt>
                <c:pt idx="5">
                  <c:v>7.0786505937576196</c:v>
                </c:pt>
                <c:pt idx="6">
                  <c:v>9.0097349882125801</c:v>
                </c:pt>
                <c:pt idx="7">
                  <c:v>11.654554605484</c:v>
                </c:pt>
                <c:pt idx="8">
                  <c:v>15.0633525848388</c:v>
                </c:pt>
                <c:pt idx="9">
                  <c:v>19.461978673934901</c:v>
                </c:pt>
                <c:pt idx="10">
                  <c:v>25.466454029083199</c:v>
                </c:pt>
                <c:pt idx="11">
                  <c:v>33.846652507781897</c:v>
                </c:pt>
                <c:pt idx="12">
                  <c:v>46.2240695953369</c:v>
                </c:pt>
                <c:pt idx="13">
                  <c:v>55.600318908691399</c:v>
                </c:pt>
                <c:pt idx="14">
                  <c:v>66.033296585082994</c:v>
                </c:pt>
                <c:pt idx="15">
                  <c:v>82.669172286987305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875-4050-8E15-DDD8D3E32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6122848"/>
        <c:axId val="1076115776"/>
      </c:scatterChart>
      <c:valAx>
        <c:axId val="10761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15776"/>
        <c:crosses val="autoZero"/>
        <c:crossBetween val="midCat"/>
      </c:valAx>
      <c:valAx>
        <c:axId val="10761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22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 Sensor</a:t>
            </a:r>
            <a:r>
              <a:rPr lang="en-US" baseline="0"/>
              <a:t> Temp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Sheet1!$B$1:$B$16</c:f>
              <c:numCache>
                <c:formatCode>General</c:formatCode>
                <c:ptCount val="16"/>
                <c:pt idx="0">
                  <c:v>-35</c:v>
                </c:pt>
                <c:pt idx="1">
                  <c:v>-33</c:v>
                </c:pt>
                <c:pt idx="2">
                  <c:v>-31</c:v>
                </c:pt>
                <c:pt idx="3">
                  <c:v>-29</c:v>
                </c:pt>
                <c:pt idx="4">
                  <c:v>-27</c:v>
                </c:pt>
                <c:pt idx="5">
                  <c:v>-25</c:v>
                </c:pt>
                <c:pt idx="6">
                  <c:v>-23</c:v>
                </c:pt>
                <c:pt idx="7">
                  <c:v>-21</c:v>
                </c:pt>
                <c:pt idx="8">
                  <c:v>-19</c:v>
                </c:pt>
                <c:pt idx="9">
                  <c:v>-17</c:v>
                </c:pt>
                <c:pt idx="10">
                  <c:v>-15</c:v>
                </c:pt>
                <c:pt idx="11">
                  <c:v>-13</c:v>
                </c:pt>
                <c:pt idx="12">
                  <c:v>-11</c:v>
                </c:pt>
                <c:pt idx="13">
                  <c:v>-10</c:v>
                </c:pt>
                <c:pt idx="14">
                  <c:v>-9</c:v>
                </c:pt>
                <c:pt idx="15">
                  <c:v>-8</c:v>
                </c:pt>
              </c:numCache>
            </c:numRef>
          </c:xVal>
          <c:yVal>
            <c:numRef>
              <c:f>Sheet1!$S$1:$S$16</c:f>
              <c:numCache>
                <c:formatCode>General</c:formatCode>
                <c:ptCount val="16"/>
                <c:pt idx="0">
                  <c:v>-26.985200881958001</c:v>
                </c:pt>
                <c:pt idx="1">
                  <c:v>-24.947933197021399</c:v>
                </c:pt>
                <c:pt idx="2">
                  <c:v>-22.905799865722599</c:v>
                </c:pt>
                <c:pt idx="3">
                  <c:v>-20.856201171875</c:v>
                </c:pt>
                <c:pt idx="4">
                  <c:v>-18.790359497070298</c:v>
                </c:pt>
                <c:pt idx="5">
                  <c:v>-16.7153415679931</c:v>
                </c:pt>
                <c:pt idx="6">
                  <c:v>-14.619771957397401</c:v>
                </c:pt>
                <c:pt idx="7">
                  <c:v>-12.5021209716796</c:v>
                </c:pt>
                <c:pt idx="8">
                  <c:v>-10.267884254455501</c:v>
                </c:pt>
                <c:pt idx="9">
                  <c:v>-7.8731746673583896</c:v>
                </c:pt>
                <c:pt idx="10">
                  <c:v>-5.3697113990783603</c:v>
                </c:pt>
                <c:pt idx="11">
                  <c:v>-2.6939520835876398</c:v>
                </c:pt>
                <c:pt idx="12">
                  <c:v>0.30301970243453902</c:v>
                </c:pt>
                <c:pt idx="13">
                  <c:v>1.99498498439788</c:v>
                </c:pt>
                <c:pt idx="14">
                  <c:v>3.81492018699646</c:v>
                </c:pt>
                <c:pt idx="15">
                  <c:v>6.0595359802245996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484-46C3-898B-B8A32DA6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6116192"/>
        <c:axId val="1076114528"/>
      </c:scatterChart>
      <c:valAx>
        <c:axId val="107611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14528"/>
        <c:crosses val="autoZero"/>
        <c:crossBetween val="midCat"/>
      </c:valAx>
      <c:valAx>
        <c:axId val="107611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16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Max FE </a:t>
            </a:r>
            <a:r>
              <a:rPr lang="en-US" dirty="0" smtClean="0"/>
              <a:t>Temp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Sheet1!$B$1:$B$16</c:f>
              <c:numCache>
                <c:formatCode>General</c:formatCode>
                <c:ptCount val="16"/>
                <c:pt idx="0">
                  <c:v>-35</c:v>
                </c:pt>
                <c:pt idx="1">
                  <c:v>-33</c:v>
                </c:pt>
                <c:pt idx="2">
                  <c:v>-31</c:v>
                </c:pt>
                <c:pt idx="3">
                  <c:v>-29</c:v>
                </c:pt>
                <c:pt idx="4">
                  <c:v>-27</c:v>
                </c:pt>
                <c:pt idx="5">
                  <c:v>-25</c:v>
                </c:pt>
                <c:pt idx="6">
                  <c:v>-23</c:v>
                </c:pt>
                <c:pt idx="7">
                  <c:v>-21</c:v>
                </c:pt>
                <c:pt idx="8">
                  <c:v>-19</c:v>
                </c:pt>
                <c:pt idx="9">
                  <c:v>-17</c:v>
                </c:pt>
                <c:pt idx="10">
                  <c:v>-15</c:v>
                </c:pt>
                <c:pt idx="11">
                  <c:v>-13</c:v>
                </c:pt>
                <c:pt idx="12">
                  <c:v>-11</c:v>
                </c:pt>
                <c:pt idx="13">
                  <c:v>-10</c:v>
                </c:pt>
                <c:pt idx="14">
                  <c:v>-9</c:v>
                </c:pt>
                <c:pt idx="15">
                  <c:v>-8</c:v>
                </c:pt>
              </c:numCache>
            </c:numRef>
          </c:xVal>
          <c:yVal>
            <c:numRef>
              <c:f>Sheet1!$V$1:$V$16</c:f>
              <c:numCache>
                <c:formatCode>General</c:formatCode>
                <c:ptCount val="16"/>
                <c:pt idx="0">
                  <c:v>-26.950201034545898</c:v>
                </c:pt>
                <c:pt idx="1">
                  <c:v>-24.913000106811499</c:v>
                </c:pt>
                <c:pt idx="2">
                  <c:v>-22.8709716796875</c:v>
                </c:pt>
                <c:pt idx="3">
                  <c:v>-20.8216247558593</c:v>
                </c:pt>
                <c:pt idx="4">
                  <c:v>-18.756137847900298</c:v>
                </c:pt>
                <c:pt idx="5">
                  <c:v>-16.681541442871001</c:v>
                </c:pt>
                <c:pt idx="6">
                  <c:v>-14.586544036865201</c:v>
                </c:pt>
                <c:pt idx="7">
                  <c:v>-12.4696350097656</c:v>
                </c:pt>
                <c:pt idx="8">
                  <c:v>-10.2681484222412</c:v>
                </c:pt>
                <c:pt idx="9">
                  <c:v>-7.8735470771789497</c:v>
                </c:pt>
                <c:pt idx="10">
                  <c:v>-5.3702254295349103</c:v>
                </c:pt>
                <c:pt idx="11">
                  <c:v>-2.6946642398834202</c:v>
                </c:pt>
                <c:pt idx="12">
                  <c:v>0.30200019478797901</c:v>
                </c:pt>
                <c:pt idx="13">
                  <c:v>1.99373018741607</c:v>
                </c:pt>
                <c:pt idx="14">
                  <c:v>3.8134074211120601</c:v>
                </c:pt>
                <c:pt idx="15">
                  <c:v>6.0575923919677699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08E-4171-A4EC-30FA2D961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6132832"/>
        <c:axId val="1076119520"/>
      </c:scatterChart>
      <c:valAx>
        <c:axId val="1076132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19520"/>
        <c:crosses val="autoZero"/>
        <c:crossBetween val="midCat"/>
      </c:valAx>
      <c:valAx>
        <c:axId val="107611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32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 Pixel Current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Sheet1!$B$1:$B$16</c:f>
              <c:numCache>
                <c:formatCode>General</c:formatCode>
                <c:ptCount val="16"/>
                <c:pt idx="0">
                  <c:v>-35</c:v>
                </c:pt>
                <c:pt idx="1">
                  <c:v>-33</c:v>
                </c:pt>
                <c:pt idx="2">
                  <c:v>-31</c:v>
                </c:pt>
                <c:pt idx="3">
                  <c:v>-29</c:v>
                </c:pt>
                <c:pt idx="4">
                  <c:v>-27</c:v>
                </c:pt>
                <c:pt idx="5">
                  <c:v>-25</c:v>
                </c:pt>
                <c:pt idx="6">
                  <c:v>-23</c:v>
                </c:pt>
                <c:pt idx="7">
                  <c:v>-21</c:v>
                </c:pt>
                <c:pt idx="8">
                  <c:v>-19</c:v>
                </c:pt>
                <c:pt idx="9">
                  <c:v>-17</c:v>
                </c:pt>
                <c:pt idx="10">
                  <c:v>-15</c:v>
                </c:pt>
                <c:pt idx="11">
                  <c:v>-13</c:v>
                </c:pt>
                <c:pt idx="12">
                  <c:v>-11</c:v>
                </c:pt>
                <c:pt idx="13">
                  <c:v>-10</c:v>
                </c:pt>
                <c:pt idx="14">
                  <c:v>-9</c:v>
                </c:pt>
                <c:pt idx="15">
                  <c:v>-8</c:v>
                </c:pt>
              </c:numCache>
            </c:numRef>
          </c:xVal>
          <c:yVal>
            <c:numRef>
              <c:f>Sheet1!$M$1:$M$16</c:f>
              <c:numCache>
                <c:formatCode>General</c:formatCode>
                <c:ptCount val="16"/>
                <c:pt idx="0">
                  <c:v>2.0378571748733498</c:v>
                </c:pt>
                <c:pt idx="1">
                  <c:v>2.6623860001563999</c:v>
                </c:pt>
                <c:pt idx="2">
                  <c:v>3.3732169866561801</c:v>
                </c:pt>
                <c:pt idx="3">
                  <c:v>4.3326798081398001</c:v>
                </c:pt>
                <c:pt idx="4">
                  <c:v>5.61696052551269</c:v>
                </c:pt>
                <c:pt idx="5">
                  <c:v>7.0786505937576196</c:v>
                </c:pt>
                <c:pt idx="6">
                  <c:v>9.0097349882125801</c:v>
                </c:pt>
                <c:pt idx="7">
                  <c:v>11.654554605484</c:v>
                </c:pt>
                <c:pt idx="8">
                  <c:v>15.0633525848388</c:v>
                </c:pt>
                <c:pt idx="9">
                  <c:v>19.461978673934901</c:v>
                </c:pt>
                <c:pt idx="10">
                  <c:v>25.466454029083199</c:v>
                </c:pt>
                <c:pt idx="11">
                  <c:v>33.846652507781897</c:v>
                </c:pt>
                <c:pt idx="12">
                  <c:v>46.2240695953369</c:v>
                </c:pt>
                <c:pt idx="13">
                  <c:v>55.600318908691399</c:v>
                </c:pt>
                <c:pt idx="14">
                  <c:v>66.033296585082994</c:v>
                </c:pt>
                <c:pt idx="15">
                  <c:v>82.669172286987305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B73-48A0-BFF4-1DDDA4BE5D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6122848"/>
        <c:axId val="1076115776"/>
      </c:scatterChart>
      <c:valAx>
        <c:axId val="107612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15776"/>
        <c:crosses val="autoZero"/>
        <c:crossBetween val="midCat"/>
      </c:valAx>
      <c:valAx>
        <c:axId val="10761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122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4/27/2020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7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7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9144000" cy="51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20" y="316617"/>
            <a:ext cx="7316928" cy="482627"/>
          </a:xfrm>
        </p:spPr>
        <p:txBody>
          <a:bodyPr/>
          <a:lstStyle>
            <a:lvl1pPr>
              <a:defRPr>
                <a:solidFill>
                  <a:srgbClr val="861119"/>
                </a:solidFill>
                <a:latin typeface="Frutiger" panose="020B0500000000000000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7986032" cy="364107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>
                <a:latin typeface="Minion Pro" panose="02040503050306020203" pitchFamily="18" charset="0"/>
              </a:defRPr>
            </a:lvl1pPr>
            <a:lvl2pPr marL="573088" indent="-285750" defTabSz="455613">
              <a:defRPr sz="1600">
                <a:latin typeface="Minion Pro" panose="02040503050306020203" pitchFamily="18" charset="0"/>
              </a:defRPr>
            </a:lvl2pPr>
            <a:lvl3pPr marL="862013" indent="-228600">
              <a:defRPr sz="1600">
                <a:latin typeface="Minion Pro" panose="02040503050306020203" pitchFamily="18" charset="0"/>
              </a:defRPr>
            </a:lvl3pPr>
            <a:lvl4pPr marL="1139825" indent="-228600">
              <a:defRPr sz="1600">
                <a:latin typeface="Minion Pro" panose="02040503050306020203" pitchFamily="18" charset="0"/>
              </a:defRPr>
            </a:lvl4pPr>
            <a:lvl5pPr marL="1427163" indent="-228600">
              <a:defRPr sz="1400">
                <a:latin typeface="Minion Pro" panose="02040503050306020203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07" y="90277"/>
            <a:ext cx="1088021" cy="36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6720" y="316617"/>
            <a:ext cx="7316928" cy="48262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>
                  <a:outerShdw blurRad="508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Frutiger" panose="020B0500000000000000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Maroon Backdrop"/>
          <p:cNvSpPr/>
          <p:nvPr/>
        </p:nvSpPr>
        <p:spPr>
          <a:xfrm>
            <a:off x="3839083" y="3726761"/>
            <a:ext cx="5304917" cy="1444891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title="Maroon Backdrop"/>
          <p:cNvSpPr/>
          <p:nvPr/>
        </p:nvSpPr>
        <p:spPr>
          <a:xfrm>
            <a:off x="1" y="-27920"/>
            <a:ext cx="9144000" cy="1444891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193893" y="48194"/>
            <a:ext cx="5887679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Pixel Inner System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Cooling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1787" y="3832988"/>
            <a:ext cx="4589783" cy="1031051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Rafael Coelho Lopes de Sa</a:t>
            </a:r>
          </a:p>
          <a:p>
            <a:r>
              <a:rPr lang="en-US" sz="1600" b="1" dirty="0" err="1" smtClean="0">
                <a:solidFill>
                  <a:schemeClr val="bg1"/>
                </a:solidFill>
              </a:rPr>
              <a:t>Anirudh</a:t>
            </a:r>
            <a:r>
              <a:rPr lang="en-US" sz="1600" b="1" dirty="0" smtClean="0">
                <a:solidFill>
                  <a:schemeClr val="bg1"/>
                </a:solidFill>
              </a:rPr>
              <a:t> J. </a:t>
            </a:r>
            <a:r>
              <a:rPr lang="en-US" sz="1600" b="1" dirty="0" err="1" smtClean="0">
                <a:solidFill>
                  <a:schemeClr val="bg1"/>
                </a:solidFill>
              </a:rPr>
              <a:t>Uppal</a:t>
            </a:r>
            <a:endParaRPr lang="en-US" sz="1600" b="1" dirty="0" smtClean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US-ATLAS </a:t>
            </a:r>
            <a:r>
              <a:rPr lang="en-US" sz="1600" b="1" dirty="0" err="1" smtClean="0">
                <a:solidFill>
                  <a:schemeClr val="bg1"/>
                </a:solidFill>
              </a:rPr>
              <a:t>ITk</a:t>
            </a:r>
            <a:r>
              <a:rPr lang="en-US" sz="1600" b="1" dirty="0" smtClean="0">
                <a:solidFill>
                  <a:schemeClr val="bg1"/>
                </a:solidFill>
              </a:rPr>
              <a:t> Pixel Inner System Meeting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5021235" y="4818371"/>
            <a:ext cx="3925406" cy="259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Apr 27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61" y="630281"/>
            <a:ext cx="19050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quick plots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Again, I change HTC but do not iterate with thermo-fluidic simulation (yet)</a:t>
            </a:r>
          </a:p>
          <a:p>
            <a:r>
              <a:rPr lang="en-US" sz="1600" dirty="0" smtClean="0"/>
              <a:t>L0 stave, as before, is very far away from runaway.</a:t>
            </a:r>
          </a:p>
          <a:p>
            <a:r>
              <a:rPr lang="en-US" sz="1600" dirty="0" smtClean="0"/>
              <a:t>If (max) current has to be kept below 10nA, we need T &lt; -23oC</a:t>
            </a:r>
          </a:p>
          <a:p>
            <a:r>
              <a:rPr lang="en-US" sz="1600" dirty="0" smtClean="0"/>
              <a:t>For FE temp below -10oC, we need T &lt; -19oC.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307329"/>
              </p:ext>
            </p:extLst>
          </p:nvPr>
        </p:nvGraphicFramePr>
        <p:xfrm>
          <a:off x="268404" y="2383729"/>
          <a:ext cx="2486725" cy="233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201554"/>
              </p:ext>
            </p:extLst>
          </p:nvPr>
        </p:nvGraphicFramePr>
        <p:xfrm>
          <a:off x="2789586" y="2383729"/>
          <a:ext cx="2379291" cy="220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727142"/>
              </p:ext>
            </p:extLst>
          </p:nvPr>
        </p:nvGraphicFramePr>
        <p:xfrm>
          <a:off x="5115089" y="2383729"/>
          <a:ext cx="2588559" cy="220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3784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looks ok…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4" y="2094017"/>
            <a:ext cx="3767165" cy="2560025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7986032" cy="3641072"/>
          </a:xfrm>
        </p:spPr>
        <p:txBody>
          <a:bodyPr/>
          <a:lstStyle/>
          <a:p>
            <a:r>
              <a:rPr lang="en-US" dirty="0" smtClean="0"/>
              <a:t>But this is very preliminary, take with grain of salt.</a:t>
            </a:r>
          </a:p>
          <a:p>
            <a:r>
              <a:rPr lang="en-US" dirty="0" smtClean="0"/>
              <a:t>A complete study will be ready soon.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74730"/>
              </p:ext>
            </p:extLst>
          </p:nvPr>
        </p:nvGraphicFramePr>
        <p:xfrm>
          <a:off x="4429754" y="2021264"/>
          <a:ext cx="2943112" cy="2598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3198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cooling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2536" y="1063141"/>
            <a:ext cx="793377" cy="87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62536" y="1202094"/>
            <a:ext cx="793377" cy="87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62536" y="1341047"/>
            <a:ext cx="793377" cy="87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2536" y="1569119"/>
            <a:ext cx="793377" cy="874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2536" y="1708072"/>
            <a:ext cx="793377" cy="874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2536" y="1847025"/>
            <a:ext cx="793377" cy="874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62536" y="1985978"/>
            <a:ext cx="793377" cy="874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2536" y="2132716"/>
            <a:ext cx="793377" cy="874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6" idx="1"/>
          </p:cNvCxnSpPr>
          <p:nvPr/>
        </p:nvCxnSpPr>
        <p:spPr>
          <a:xfrm flipH="1" flipV="1">
            <a:off x="1374837" y="1098494"/>
            <a:ext cx="1687699" cy="8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855914" y="1107469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855914" y="1239869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41057" y="1107469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977393" y="1239869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977393" y="1239869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977393" y="1384750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855914" y="1384750"/>
            <a:ext cx="1687699" cy="8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855914" y="1619375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855914" y="1751775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41057" y="1619375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855914" y="1890728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855914" y="2023128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941057" y="1890728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977393" y="1751775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77393" y="1751775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977393" y="1896656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971438" y="2029681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71438" y="2029681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971438" y="2174562"/>
            <a:ext cx="851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1366937" y="1606438"/>
            <a:ext cx="1687699" cy="8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855913" y="2164255"/>
            <a:ext cx="1687699" cy="83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374837" y="1098494"/>
            <a:ext cx="0" cy="5079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547411" y="1384750"/>
            <a:ext cx="0" cy="7838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709779" y="1341047"/>
            <a:ext cx="665059" cy="125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547412" y="1780517"/>
            <a:ext cx="359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038387" y="2782662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1412873" y="2657266"/>
            <a:ext cx="19367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1356392" y="2719355"/>
            <a:ext cx="19367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139985" y="2653155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083504" y="2718125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817677" y="2781444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2919275" y="2651937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862794" y="2716907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2599519" y="2794288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2701117" y="2664781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44636" y="2729751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2380382" y="2794288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2481980" y="2664781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425499" y="2729751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2160960" y="2797181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262558" y="2667674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206077" y="2732644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1946238" y="2797181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047836" y="2667674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991355" y="2732644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726804" y="2792308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1828402" y="2662801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771921" y="2727771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3033693" y="3236933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1408179" y="3111537"/>
            <a:ext cx="194148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351698" y="3173626"/>
            <a:ext cx="19367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135291" y="3107426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078810" y="3172396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812983" y="3235715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>
            <a:off x="2914581" y="3106208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858100" y="3171178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594825" y="3248559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2696423" y="3119052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639942" y="3184022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2375688" y="3248559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2477286" y="3119052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420805" y="3184022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2156266" y="3251452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2257864" y="3121945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201383" y="3186915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1941544" y="3251452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2043142" y="3121945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86661" y="3186915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722110" y="3246579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823708" y="3117072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67227" y="3182042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412873" y="2649044"/>
            <a:ext cx="0" cy="4680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357124" y="2707963"/>
            <a:ext cx="0" cy="4680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1053864" y="2920390"/>
            <a:ext cx="3032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1053864" y="2867050"/>
            <a:ext cx="35431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3280533" y="3726937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1655019" y="3601541"/>
            <a:ext cx="17271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1598538" y="3663630"/>
            <a:ext cx="17271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382131" y="3597430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325650" y="3662400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3059823" y="3725719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Connector 227"/>
          <p:cNvCxnSpPr/>
          <p:nvPr/>
        </p:nvCxnSpPr>
        <p:spPr>
          <a:xfrm>
            <a:off x="3161421" y="3596212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3104940" y="3661182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>
          <a:xfrm>
            <a:off x="2841665" y="3738563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/>
          <p:cNvCxnSpPr/>
          <p:nvPr/>
        </p:nvCxnSpPr>
        <p:spPr>
          <a:xfrm>
            <a:off x="2943263" y="3609056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886782" y="3674026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Oval 232"/>
          <p:cNvSpPr/>
          <p:nvPr/>
        </p:nvSpPr>
        <p:spPr>
          <a:xfrm>
            <a:off x="2622528" y="3738563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/>
          <p:cNvCxnSpPr/>
          <p:nvPr/>
        </p:nvCxnSpPr>
        <p:spPr>
          <a:xfrm>
            <a:off x="2724126" y="3609056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2667645" y="3674026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Oval 235"/>
          <p:cNvSpPr/>
          <p:nvPr/>
        </p:nvSpPr>
        <p:spPr>
          <a:xfrm>
            <a:off x="2403106" y="3741456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Straight Connector 236"/>
          <p:cNvCxnSpPr/>
          <p:nvPr/>
        </p:nvCxnSpPr>
        <p:spPr>
          <a:xfrm>
            <a:off x="2504704" y="3611949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2448223" y="3676919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Oval 238"/>
          <p:cNvSpPr/>
          <p:nvPr/>
        </p:nvSpPr>
        <p:spPr>
          <a:xfrm>
            <a:off x="2188384" y="3741456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Connector 239"/>
          <p:cNvCxnSpPr/>
          <p:nvPr/>
        </p:nvCxnSpPr>
        <p:spPr>
          <a:xfrm>
            <a:off x="2289982" y="3611949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233501" y="3676919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Oval 241"/>
          <p:cNvSpPr/>
          <p:nvPr/>
        </p:nvSpPr>
        <p:spPr>
          <a:xfrm>
            <a:off x="1968950" y="3736583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/>
          <p:cNvCxnSpPr/>
          <p:nvPr/>
        </p:nvCxnSpPr>
        <p:spPr>
          <a:xfrm>
            <a:off x="2070548" y="3607076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2014067" y="3672046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Oval 244"/>
          <p:cNvSpPr/>
          <p:nvPr/>
        </p:nvSpPr>
        <p:spPr>
          <a:xfrm>
            <a:off x="3275839" y="4181208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/>
          <p:cNvCxnSpPr/>
          <p:nvPr/>
        </p:nvCxnSpPr>
        <p:spPr>
          <a:xfrm flipH="1">
            <a:off x="1650325" y="4055812"/>
            <a:ext cx="17271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1593844" y="4117901"/>
            <a:ext cx="17271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3377437" y="4051701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3320956" y="4116671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Oval 249"/>
          <p:cNvSpPr/>
          <p:nvPr/>
        </p:nvSpPr>
        <p:spPr>
          <a:xfrm>
            <a:off x="3055129" y="4179990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/>
          <p:cNvCxnSpPr/>
          <p:nvPr/>
        </p:nvCxnSpPr>
        <p:spPr>
          <a:xfrm>
            <a:off x="3156727" y="4050483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3100246" y="4115453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2836971" y="4192834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38569" y="4063327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2882088" y="4128297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2617834" y="4192834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/>
          <p:cNvCxnSpPr/>
          <p:nvPr/>
        </p:nvCxnSpPr>
        <p:spPr>
          <a:xfrm>
            <a:off x="2719432" y="4063327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2662951" y="4128297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2398412" y="4195727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Connector 259"/>
          <p:cNvCxnSpPr/>
          <p:nvPr/>
        </p:nvCxnSpPr>
        <p:spPr>
          <a:xfrm>
            <a:off x="2500010" y="4066220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2443529" y="4131190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2183690" y="4195727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/>
          <p:cNvCxnSpPr/>
          <p:nvPr/>
        </p:nvCxnSpPr>
        <p:spPr>
          <a:xfrm>
            <a:off x="2285288" y="4066220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2228807" y="4131190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1655019" y="3593319"/>
            <a:ext cx="0" cy="4680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1599270" y="3652238"/>
            <a:ext cx="0" cy="4680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1296010" y="3864665"/>
            <a:ext cx="3032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1296010" y="3811325"/>
            <a:ext cx="35431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3248066" y="2781444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/>
          <p:cNvCxnSpPr/>
          <p:nvPr/>
        </p:nvCxnSpPr>
        <p:spPr>
          <a:xfrm>
            <a:off x="3349664" y="2651937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3293183" y="2716907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Oval 274"/>
          <p:cNvSpPr/>
          <p:nvPr/>
        </p:nvSpPr>
        <p:spPr>
          <a:xfrm>
            <a:off x="3243372" y="3235715"/>
            <a:ext cx="141111" cy="24835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/>
          <p:nvPr/>
        </p:nvCxnSpPr>
        <p:spPr>
          <a:xfrm>
            <a:off x="3344970" y="3106208"/>
            <a:ext cx="0" cy="1324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3288489" y="3171178"/>
            <a:ext cx="0" cy="645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4535963" y="3361176"/>
            <a:ext cx="359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4" name="Rectangle 283"/>
          <p:cNvSpPr/>
          <p:nvPr/>
        </p:nvSpPr>
        <p:spPr>
          <a:xfrm>
            <a:off x="4895721" y="3117072"/>
            <a:ext cx="874014" cy="4762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inion Pro" panose="02040503050306020203" pitchFamily="18" charset="0"/>
              </a:rPr>
              <a:t>w</a:t>
            </a:r>
            <a:r>
              <a:rPr lang="pt-BR" sz="1200" dirty="0" smtClean="0">
                <a:solidFill>
                  <a:schemeClr val="tx1"/>
                </a:solidFill>
                <a:latin typeface="Minion Pro" panose="02040503050306020203" pitchFamily="18" charset="0"/>
              </a:rPr>
              <a:t>arm nose</a:t>
            </a:r>
            <a:endParaRPr lang="en-US" sz="1200" dirty="0">
              <a:solidFill>
                <a:schemeClr val="tx1"/>
              </a:solidFill>
              <a:latin typeface="Minion Pro" panose="02040503050306020203" pitchFamily="18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625491" y="2604407"/>
            <a:ext cx="173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Boundary conditions</a:t>
            </a:r>
          </a:p>
        </p:txBody>
      </p:sp>
      <p:cxnSp>
        <p:nvCxnSpPr>
          <p:cNvPr id="286" name="Straight Connector 285"/>
          <p:cNvCxnSpPr/>
          <p:nvPr/>
        </p:nvCxnSpPr>
        <p:spPr>
          <a:xfrm flipH="1">
            <a:off x="5769735" y="3352015"/>
            <a:ext cx="359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" name="Rectangle 286"/>
          <p:cNvSpPr/>
          <p:nvPr/>
        </p:nvSpPr>
        <p:spPr>
          <a:xfrm>
            <a:off x="6129493" y="3107911"/>
            <a:ext cx="874014" cy="4762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  <a:latin typeface="Minion Pro" panose="02040503050306020203" pitchFamily="18" charset="0"/>
              </a:rPr>
              <a:t>capillary</a:t>
            </a:r>
            <a:endParaRPr lang="en-US" sz="1200" dirty="0">
              <a:solidFill>
                <a:schemeClr val="tx1"/>
              </a:solidFill>
              <a:latin typeface="Minion Pro" panose="02040503050306020203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6129493" y="3922441"/>
            <a:ext cx="874014" cy="4762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  <a:latin typeface="Minion Pro" panose="02040503050306020203" pitchFamily="18" charset="0"/>
              </a:rPr>
              <a:t>exhaust</a:t>
            </a:r>
            <a:endParaRPr lang="en-US" sz="1200" dirty="0">
              <a:solidFill>
                <a:schemeClr val="tx1"/>
              </a:solidFill>
              <a:latin typeface="Minion Pro" panose="02040503050306020203" pitchFamily="18" charset="0"/>
            </a:endParaRPr>
          </a:p>
        </p:txBody>
      </p:sp>
      <p:cxnSp>
        <p:nvCxnSpPr>
          <p:cNvPr id="290" name="Straight Connector 289"/>
          <p:cNvCxnSpPr/>
          <p:nvPr/>
        </p:nvCxnSpPr>
        <p:spPr>
          <a:xfrm flipH="1">
            <a:off x="7003508" y="3346909"/>
            <a:ext cx="151154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7363265" y="3922440"/>
            <a:ext cx="874014" cy="4762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  <a:latin typeface="Minion Pro" panose="02040503050306020203" pitchFamily="18" charset="0"/>
              </a:rPr>
              <a:t>evaporator</a:t>
            </a:r>
            <a:endParaRPr lang="en-US" sz="1200" dirty="0">
              <a:solidFill>
                <a:schemeClr val="tx1"/>
              </a:solidFill>
              <a:latin typeface="Minion Pro" panose="02040503050306020203" pitchFamily="18" charset="0"/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4895721" y="3922441"/>
            <a:ext cx="874014" cy="4762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inion Pro" panose="02040503050306020203" pitchFamily="18" charset="0"/>
              </a:rPr>
              <a:t>f</a:t>
            </a:r>
            <a:r>
              <a:rPr lang="pt-BR" sz="1200" dirty="0" smtClean="0">
                <a:solidFill>
                  <a:schemeClr val="tx1"/>
                </a:solidFill>
                <a:latin typeface="Minion Pro" panose="02040503050306020203" pitchFamily="18" charset="0"/>
              </a:rPr>
              <a:t>lex (??)</a:t>
            </a:r>
            <a:endParaRPr lang="en-US" sz="1200" dirty="0">
              <a:solidFill>
                <a:schemeClr val="tx1"/>
              </a:solidFill>
              <a:latin typeface="Minion Pro" panose="02040503050306020203" pitchFamily="18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 flipH="1">
            <a:off x="5769735" y="4167784"/>
            <a:ext cx="359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4535963" y="4171159"/>
            <a:ext cx="359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stCxn id="291" idx="1"/>
          </p:cNvCxnSpPr>
          <p:nvPr/>
        </p:nvCxnSpPr>
        <p:spPr>
          <a:xfrm flipH="1">
            <a:off x="7003508" y="4160564"/>
            <a:ext cx="3597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V="1">
            <a:off x="8515050" y="3333708"/>
            <a:ext cx="0" cy="8268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/>
              <p:cNvSpPr txBox="1"/>
              <p:nvPr/>
            </p:nvSpPr>
            <p:spPr>
              <a:xfrm>
                <a:off x="3989024" y="4198620"/>
                <a:ext cx="915645" cy="25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1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pt-BR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01" name="TextBox 3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24" y="4198620"/>
                <a:ext cx="915645" cy="258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/>
              <p:cNvSpPr txBox="1"/>
              <p:nvPr/>
            </p:nvSpPr>
            <p:spPr>
              <a:xfrm>
                <a:off x="7363265" y="3107426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=1/100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02" name="TextBox 3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65" y="3107426"/>
                <a:ext cx="915645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/>
              <p:cNvSpPr txBox="1"/>
              <p:nvPr/>
            </p:nvSpPr>
            <p:spPr>
              <a:xfrm>
                <a:off x="5477051" y="3613472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03" name="TextBox 3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051" y="3613472"/>
                <a:ext cx="9156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5" name="Straight Arrow Connector 304"/>
          <p:cNvCxnSpPr>
            <a:stCxn id="303" idx="0"/>
          </p:cNvCxnSpPr>
          <p:nvPr/>
        </p:nvCxnSpPr>
        <p:spPr>
          <a:xfrm flipH="1" flipV="1">
            <a:off x="5934873" y="3370757"/>
            <a:ext cx="1" cy="242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303" idx="2"/>
          </p:cNvCxnSpPr>
          <p:nvPr/>
        </p:nvCxnSpPr>
        <p:spPr>
          <a:xfrm flipH="1">
            <a:off x="5934873" y="3859693"/>
            <a:ext cx="1" cy="271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 flipV="1">
            <a:off x="5932990" y="4221884"/>
            <a:ext cx="1" cy="39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8237280" y="4163261"/>
            <a:ext cx="27777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 flipV="1">
            <a:off x="8422946" y="4221884"/>
            <a:ext cx="1" cy="39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endCxn id="326" idx="1"/>
          </p:cNvCxnSpPr>
          <p:nvPr/>
        </p:nvCxnSpPr>
        <p:spPr>
          <a:xfrm>
            <a:off x="5934874" y="4617076"/>
            <a:ext cx="69774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H="1" flipV="1">
            <a:off x="7501944" y="4617076"/>
            <a:ext cx="92100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/>
              <p:cNvSpPr txBox="1"/>
              <p:nvPr/>
            </p:nvSpPr>
            <p:spPr>
              <a:xfrm>
                <a:off x="6632620" y="4493966"/>
                <a:ext cx="88818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26" name="TextBox 3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20" y="4493966"/>
                <a:ext cx="88818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/>
              <p:cNvSpPr txBox="1"/>
              <p:nvPr/>
            </p:nvSpPr>
            <p:spPr>
              <a:xfrm>
                <a:off x="1799394" y="881606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=2.7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28" name="TextBox 3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94" y="881606"/>
                <a:ext cx="915645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/>
              <p:cNvSpPr txBox="1"/>
              <p:nvPr/>
            </p:nvSpPr>
            <p:spPr>
              <a:xfrm>
                <a:off x="1796993" y="1381730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=8.8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29" name="TextBox 3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93" y="1381730"/>
                <a:ext cx="915645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/>
              <p:cNvSpPr txBox="1"/>
              <p:nvPr/>
            </p:nvSpPr>
            <p:spPr>
              <a:xfrm>
                <a:off x="583910" y="2343624"/>
                <a:ext cx="13000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=22.4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30" name="TextBox 3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10" y="2343624"/>
                <a:ext cx="1300084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/>
              <p:cNvSpPr txBox="1"/>
              <p:nvPr/>
            </p:nvSpPr>
            <p:spPr>
              <a:xfrm>
                <a:off x="580979" y="3178042"/>
                <a:ext cx="13000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=22.4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31" name="TextBox 3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" y="3178042"/>
                <a:ext cx="1300084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/>
              <p:cNvSpPr txBox="1"/>
              <p:nvPr/>
            </p:nvSpPr>
            <p:spPr>
              <a:xfrm>
                <a:off x="579102" y="3422353"/>
                <a:ext cx="13000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=21.3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32" name="TextBox 3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2" y="3422353"/>
                <a:ext cx="1300084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/>
              <p:cNvSpPr txBox="1"/>
              <p:nvPr/>
            </p:nvSpPr>
            <p:spPr>
              <a:xfrm>
                <a:off x="577308" y="4109152"/>
                <a:ext cx="13000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=17.7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33" name="TextBox 3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8" y="4109152"/>
                <a:ext cx="1300084" cy="246221"/>
              </a:xfrm>
              <a:prstGeom prst="rect">
                <a:avLst/>
              </a:prstGeom>
              <a:blipFill>
                <a:blip r:embed="rId11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/>
          <p:cNvSpPr txBox="1"/>
          <p:nvPr/>
        </p:nvSpPr>
        <p:spPr>
          <a:xfrm>
            <a:off x="4589648" y="981656"/>
            <a:ext cx="53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(x2)</a:t>
            </a:r>
          </a:p>
        </p:txBody>
      </p:sp>
      <p:cxnSp>
        <p:nvCxnSpPr>
          <p:cNvPr id="336" name="Straight Connector 335"/>
          <p:cNvCxnSpPr/>
          <p:nvPr/>
        </p:nvCxnSpPr>
        <p:spPr>
          <a:xfrm>
            <a:off x="1390107" y="1840301"/>
            <a:ext cx="0" cy="32939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1084538" y="1999296"/>
            <a:ext cx="2936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/>
              <p:cNvSpPr txBox="1"/>
              <p:nvPr/>
            </p:nvSpPr>
            <p:spPr>
              <a:xfrm>
                <a:off x="1396831" y="1662229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=2.7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38" name="TextBox 3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31" y="1662229"/>
                <a:ext cx="915645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/>
              <p:cNvSpPr txBox="1"/>
              <p:nvPr/>
            </p:nvSpPr>
            <p:spPr>
              <a:xfrm>
                <a:off x="1397286" y="1976002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𝑀𝐹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=8.8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39" name="TextBox 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6" y="1976002"/>
                <a:ext cx="915645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/>
          <p:cNvCxnSpPr/>
          <p:nvPr/>
        </p:nvCxnSpPr>
        <p:spPr>
          <a:xfrm>
            <a:off x="1093275" y="1341047"/>
            <a:ext cx="0" cy="6571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1378207" y="1861437"/>
            <a:ext cx="4375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1386133" y="2174562"/>
            <a:ext cx="4375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/>
              <p:cNvSpPr txBox="1"/>
              <p:nvPr/>
            </p:nvSpPr>
            <p:spPr>
              <a:xfrm>
                <a:off x="4104166" y="3910830"/>
                <a:ext cx="9156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≈1/3</m:t>
                      </m:r>
                    </m:oMath>
                  </m:oMathPara>
                </a14:m>
                <a:endParaRPr lang="en-US" sz="10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50" name="TextBox 3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166" y="3910830"/>
                <a:ext cx="915645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TextBox 350"/>
              <p:cNvSpPr txBox="1"/>
              <p:nvPr/>
            </p:nvSpPr>
            <p:spPr>
              <a:xfrm>
                <a:off x="105495" y="1214639"/>
                <a:ext cx="6457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51" name="TextBox 3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5" y="1214639"/>
                <a:ext cx="645782" cy="276999"/>
              </a:xfrm>
              <a:prstGeom prst="rect">
                <a:avLst/>
              </a:prstGeom>
              <a:blipFill>
                <a:blip r:embed="rId1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TextBox 351"/>
              <p:cNvSpPr txBox="1"/>
              <p:nvPr/>
            </p:nvSpPr>
            <p:spPr>
              <a:xfrm>
                <a:off x="305778" y="2760336"/>
                <a:ext cx="756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4.8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52" name="TextBox 3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78" y="2760336"/>
                <a:ext cx="756424" cy="276999"/>
              </a:xfrm>
              <a:prstGeom prst="rect">
                <a:avLst/>
              </a:prstGeom>
              <a:blipFill>
                <a:blip r:embed="rId1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TextBox 352"/>
              <p:cNvSpPr txBox="1"/>
              <p:nvPr/>
            </p:nvSpPr>
            <p:spPr>
              <a:xfrm>
                <a:off x="659479" y="3687682"/>
                <a:ext cx="6457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353" name="TextBox 3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79" y="3687682"/>
                <a:ext cx="645782" cy="276999"/>
              </a:xfrm>
              <a:prstGeom prst="rect">
                <a:avLst/>
              </a:prstGeom>
              <a:blipFill>
                <a:blip r:embed="rId1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4" name="TextBox 353"/>
          <p:cNvSpPr txBox="1"/>
          <p:nvPr/>
        </p:nvSpPr>
        <p:spPr>
          <a:xfrm>
            <a:off x="3474299" y="2665752"/>
            <a:ext cx="53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Q1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3469320" y="3158119"/>
            <a:ext cx="53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Q2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3473253" y="3688565"/>
            <a:ext cx="53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Q3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3460220" y="4147000"/>
            <a:ext cx="534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Q4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45223" y="4517916"/>
            <a:ext cx="353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  <a:latin typeface="Minion Pro" panose="02040503050306020203" pitchFamily="18" charset="0"/>
              </a:rPr>
              <a:t>Q4 has the </a:t>
            </a:r>
            <a:r>
              <a:rPr lang="en-US" sz="1000" dirty="0" err="1" smtClean="0">
                <a:solidFill>
                  <a:schemeClr val="accent4"/>
                </a:solidFill>
                <a:latin typeface="Minion Pro" panose="02040503050306020203" pitchFamily="18" charset="0"/>
              </a:rPr>
              <a:t>PixLumi</a:t>
            </a:r>
            <a:r>
              <a:rPr lang="en-US" sz="1000" dirty="0" smtClean="0">
                <a:solidFill>
                  <a:schemeClr val="accent4"/>
                </a:solidFill>
                <a:latin typeface="Minion Pro" panose="02040503050306020203" pitchFamily="18" charset="0"/>
              </a:rPr>
              <a:t> and BCM’ rings which are not counted here (because I have no idea how much power they use) </a:t>
            </a:r>
            <a:endParaRPr lang="en-US" sz="1000" dirty="0" smtClean="0">
              <a:solidFill>
                <a:schemeClr val="accent4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171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Barrel L0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8101960" cy="3641072"/>
          </a:xfrm>
        </p:spPr>
        <p:txBody>
          <a:bodyPr/>
          <a:lstStyle/>
          <a:p>
            <a:r>
              <a:rPr lang="en-US" sz="1600" dirty="0" smtClean="0"/>
              <a:t>Using and exhaust tube with ID = 3mm. Evaporator with ID = 2.3mm. Capillary with 2.7m </a:t>
            </a:r>
          </a:p>
          <a:p>
            <a:r>
              <a:rPr lang="en-US" sz="1600" dirty="0" smtClean="0"/>
              <a:t>Should fit well in the tray.</a:t>
            </a:r>
          </a:p>
          <a:p>
            <a:r>
              <a:rPr lang="en-US" sz="1600" dirty="0" smtClean="0"/>
              <a:t>Heat dissipation to most recent recommendations [FE (0.8)+ sensor (0.041)+ services (0.092)]</a:t>
            </a:r>
          </a:p>
          <a:p>
            <a:r>
              <a:rPr lang="en-US" sz="1600" dirty="0" smtClean="0"/>
              <a:t>Result: capillary ID = 0.820mm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2" y="2506246"/>
            <a:ext cx="2958992" cy="201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14" y="2506247"/>
            <a:ext cx="3002593" cy="2010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41" y="2506246"/>
            <a:ext cx="2705295" cy="19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01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Barrel L1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8269600" cy="3641072"/>
          </a:xfrm>
        </p:spPr>
        <p:txBody>
          <a:bodyPr/>
          <a:lstStyle/>
          <a:p>
            <a:r>
              <a:rPr lang="en-US" sz="1600" dirty="0" smtClean="0"/>
              <a:t>Using and exhaust tube with ID = 3mm. Evaporator with ID = 3mm. Capillary with 2.7m </a:t>
            </a:r>
          </a:p>
          <a:p>
            <a:r>
              <a:rPr lang="en-US" sz="1600" dirty="0" smtClean="0"/>
              <a:t>Heat dissipation to most recent recommendations [FE (0.8) + sensor (0.013) + services (0.077)]</a:t>
            </a:r>
          </a:p>
          <a:p>
            <a:r>
              <a:rPr lang="en-US" sz="1600" dirty="0" smtClean="0"/>
              <a:t>Result: capillary ID = 1.325mm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6" y="2506246"/>
            <a:ext cx="2901954" cy="198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632" y="2506246"/>
            <a:ext cx="2963801" cy="1989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085" y="2504080"/>
            <a:ext cx="2741356" cy="19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95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Endcap R0/1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600" dirty="0" smtClean="0"/>
                  <a:t>Design fixes the length of capillary (currently 72cm). This may be problematic, 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</m:d>
                  </m:oMath>
                </a14:m>
                <a:r>
                  <a:rPr lang="en-US" sz="1600" dirty="0" smtClean="0"/>
                  <a:t> is very large and it may be difficult, in practice, to reach the design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r>
                  <a:rPr lang="en-US" sz="1600" dirty="0" smtClean="0"/>
                  <a:t>Evaporator ID=2.3mm</a:t>
                </a:r>
              </a:p>
              <a:p>
                <a:r>
                  <a:rPr lang="en-US" sz="1600" dirty="0" smtClean="0"/>
                  <a:t>Capillary ID=0.685mm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05" t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4695"/>
            <a:ext cx="3076325" cy="2095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25" y="2524692"/>
            <a:ext cx="3152948" cy="2095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807" y="2130003"/>
            <a:ext cx="2409682" cy="22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98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Endcap R0/1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600" dirty="0" smtClean="0"/>
                  <a:t>Design fixes the length of capillary (currently 72cm). This may be problematic, 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</m:d>
                  </m:oMath>
                </a14:m>
                <a:r>
                  <a:rPr lang="en-US" sz="1600" dirty="0" smtClean="0"/>
                  <a:t> is very large and it may be difficult, in practice, to reach the design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r>
                  <a:rPr lang="en-US" sz="1600" dirty="0" smtClean="0"/>
                  <a:t>Evaporator ID=2.3mm</a:t>
                </a:r>
              </a:p>
              <a:p>
                <a:r>
                  <a:rPr lang="en-US" sz="1600" dirty="0" smtClean="0"/>
                  <a:t>Capillary ID=0.685mm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05" t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4695"/>
            <a:ext cx="3076325" cy="2095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25" y="2524692"/>
            <a:ext cx="3152948" cy="2095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072" y="2490362"/>
            <a:ext cx="2912199" cy="21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17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Endcap R1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600" dirty="0" smtClean="0"/>
                  <a:t>Design fixes the length of capillary (currently 72cm). This may be problematic, 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</m:d>
                  </m:oMath>
                </a14:m>
                <a:r>
                  <a:rPr lang="en-US" sz="1600" dirty="0" smtClean="0"/>
                  <a:t> is very large and it may be difficult, in practice, to reach the design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r>
                  <a:rPr lang="en-US" sz="1600" dirty="0" smtClean="0"/>
                  <a:t>Evaporator ID=2.3mm</a:t>
                </a:r>
              </a:p>
              <a:p>
                <a:r>
                  <a:rPr lang="en-US" sz="1600" dirty="0" smtClean="0"/>
                  <a:t>Capillary ID=0.635mm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05" t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" y="2490362"/>
            <a:ext cx="3007301" cy="206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25" y="2490360"/>
            <a:ext cx="3094484" cy="206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432" y="2485943"/>
            <a:ext cx="2878568" cy="2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524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Endcap R0.5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Again, length of capillary fixed by design (72cm). It would be good to have some room for design.</a:t>
            </a:r>
          </a:p>
          <a:p>
            <a:r>
              <a:rPr lang="en-US" sz="1600" dirty="0" smtClean="0"/>
              <a:t>The coolant mass flow is very different. For instance 1.1g/s here against 3.6g/s in the R0/1. This is also not ideal for </a:t>
            </a:r>
            <a:r>
              <a:rPr lang="en-US" sz="1600" dirty="0" err="1" smtClean="0"/>
              <a:t>manifolding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Evaporator of ID=2.3mm does not work. Too big, creates unstable flow. Here we use evaporator ID=1.5mm and calculate a capillary with ID=0.443mm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476"/>
            <a:ext cx="2828925" cy="191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6" y="2860426"/>
            <a:ext cx="2916446" cy="193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60" y="2876076"/>
            <a:ext cx="2627380" cy="18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63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L0 simulation at smaller radius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2040471"/>
            <a:ext cx="4824096" cy="261357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7986032" cy="3641072"/>
          </a:xfrm>
        </p:spPr>
        <p:txBody>
          <a:bodyPr/>
          <a:lstStyle/>
          <a:p>
            <a:r>
              <a:rPr lang="en-US" sz="1600" dirty="0" smtClean="0"/>
              <a:t>Quick check of L0 condition at smaller radius (R=34mm)</a:t>
            </a:r>
          </a:p>
          <a:p>
            <a:r>
              <a:rPr lang="en-US" sz="1600" dirty="0" smtClean="0"/>
              <a:t>Updated bias voltage and heat dissipation for 3D sensor at </a:t>
            </a:r>
            <a:r>
              <a:rPr lang="en-US" sz="1600" dirty="0" err="1" smtClean="0"/>
              <a:t>fluence</a:t>
            </a:r>
            <a:r>
              <a:rPr lang="en-US" sz="1600" dirty="0" smtClean="0"/>
              <a:t> of 1e16 </a:t>
            </a:r>
            <a:r>
              <a:rPr lang="en-US" sz="1600" dirty="0" err="1" smtClean="0"/>
              <a:t>neq</a:t>
            </a:r>
            <a:r>
              <a:rPr lang="en-US" sz="1600" dirty="0" smtClean="0"/>
              <a:t>/cm2 (design </a:t>
            </a:r>
            <a:r>
              <a:rPr lang="en-US" sz="1600" dirty="0" err="1" smtClean="0"/>
              <a:t>fluence</a:t>
            </a:r>
            <a:r>
              <a:rPr lang="en-US" sz="1600" dirty="0" smtClean="0"/>
              <a:t> is 1.86e16 </a:t>
            </a:r>
            <a:r>
              <a:rPr lang="en-US" sz="1600" dirty="0" err="1" smtClean="0"/>
              <a:t>neq</a:t>
            </a:r>
            <a:r>
              <a:rPr lang="en-US" sz="1600" dirty="0" smtClean="0"/>
              <a:t>/cm2, so this is slightly “optimistic” compared to end-of-life)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93823" y="3186354"/>
                <a:ext cx="3352563" cy="538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𝑇𝐹𝑀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−26.99+35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𝑝𝑜𝑤𝑒𝑟</m:t>
                          </m:r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8.02 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23" y="3186354"/>
                <a:ext cx="3352563" cy="538224"/>
              </a:xfrm>
              <a:prstGeom prst="rect">
                <a:avLst/>
              </a:prstGeom>
              <a:blipFill>
                <a:blip r:embed="rId3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598248" y="1983224"/>
            <a:ext cx="3352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This is very preliminary. A complete re-run of the FEA is being performed. But I was asked to provide some partial feedback.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41" y="3793243"/>
            <a:ext cx="2722126" cy="952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38182" y="3687501"/>
            <a:ext cx="2464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Pessimistic HTC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Pessimistic glue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Pessimistic foam thermal conductivity </a:t>
            </a:r>
          </a:p>
        </p:txBody>
      </p:sp>
    </p:spTree>
    <p:extLst>
      <p:ext uri="{BB962C8B-B14F-4D97-AF65-F5344CB8AC3E}">
        <p14:creationId xmlns:p14="http://schemas.microsoft.com/office/powerpoint/2010/main" val="5985134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ass_Amherst_powerpoint_template1" id="{E697506D-01F2-4D3C-8F0C-3EFEDF20AAEB}" vid="{6E5EA699-4EDF-4C74-B8F3-5B3B59E0A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UMass_Amherst_powerpoint_template2</Template>
  <TotalTime>18044</TotalTime>
  <Words>590</Words>
  <Application>Microsoft Office PowerPoint</Application>
  <PresentationFormat>On-screen Show (16:9)</PresentationFormat>
  <Paragraphs>95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Frutiger</vt:lpstr>
      <vt:lpstr>Minion Pro</vt:lpstr>
      <vt:lpstr>Office Theme</vt:lpstr>
      <vt:lpstr>Title Slide</vt:lpstr>
      <vt:lpstr>Summary of cooling strategy</vt:lpstr>
      <vt:lpstr>Barrel L0</vt:lpstr>
      <vt:lpstr>Barrel L1</vt:lpstr>
      <vt:lpstr>Endcap R0/1</vt:lpstr>
      <vt:lpstr>Endcap R0/1</vt:lpstr>
      <vt:lpstr>Endcap R1</vt:lpstr>
      <vt:lpstr>Endcap R0.5</vt:lpstr>
      <vt:lpstr>L0 simulation at smaller radius</vt:lpstr>
      <vt:lpstr>Some quick plots</vt:lpstr>
      <vt:lpstr>It looks ok…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Rafael Coelho Lopes de Sa</dc:creator>
  <cp:lastModifiedBy>Rafael Lopes de Sa</cp:lastModifiedBy>
  <cp:revision>318</cp:revision>
  <dcterms:created xsi:type="dcterms:W3CDTF">2019-11-09T20:32:34Z</dcterms:created>
  <dcterms:modified xsi:type="dcterms:W3CDTF">2020-04-30T09:09:46Z</dcterms:modified>
</cp:coreProperties>
</file>